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77" r:id="rId8"/>
    <p:sldId id="279" r:id="rId9"/>
    <p:sldId id="294" r:id="rId10"/>
    <p:sldId id="285" r:id="rId11"/>
    <p:sldId id="293"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295" r:id="rId25"/>
    <p:sldId id="288"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34"/>
  </p:normalViewPr>
  <p:slideViewPr>
    <p:cSldViewPr snapToGrid="0" showGuides="1">
      <p:cViewPr>
        <p:scale>
          <a:sx n="66" d="100"/>
          <a:sy n="66" d="100"/>
        </p:scale>
        <p:origin x="900" y="19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4/29/2023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55643" y="1820105"/>
            <a:ext cx="5257793" cy="2057441"/>
          </a:xfrm>
        </p:spPr>
        <p:txBody>
          <a:bodyPr/>
          <a:lstStyle/>
          <a:p>
            <a:r>
              <a:rPr lang="en-US" altLang="zh-CN" dirty="0"/>
              <a:t>Credit Risk Modeling</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13699" y="3374571"/>
            <a:ext cx="1940120" cy="1716098"/>
          </a:xfrm>
        </p:spPr>
        <p:txBody>
          <a:bodyPr/>
          <a:lstStyle/>
          <a:p>
            <a:pPr algn="just"/>
            <a:r>
              <a:rPr lang="en-US" dirty="0"/>
              <a:t>Team:</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rgbClr val="FFFFFF"/>
                </a:solidFill>
                <a:effectLst/>
                <a:uLnTx/>
                <a:uFillTx/>
                <a:latin typeface="Abadi"/>
                <a:ea typeface="+mn-ea"/>
                <a:cs typeface="+mn-cs"/>
              </a:rPr>
              <a:t>Pratik Doshi</a:t>
            </a:r>
            <a:endParaRPr lang="en-US" dirty="0"/>
          </a:p>
          <a:p>
            <a:pPr algn="just"/>
            <a:r>
              <a:rPr lang="en-US" dirty="0"/>
              <a:t>Swara Vedak</a:t>
            </a:r>
          </a:p>
          <a:p>
            <a:pPr algn="just"/>
            <a:r>
              <a:rPr lang="en-US" dirty="0" err="1"/>
              <a:t>Jinay</a:t>
            </a:r>
            <a:r>
              <a:rPr lang="en-US" dirty="0"/>
              <a:t> Gada</a:t>
            </a:r>
          </a:p>
          <a:p>
            <a:pPr algn="just"/>
            <a:r>
              <a:rPr lang="en-US" dirty="0"/>
              <a:t>Vinit </a:t>
            </a:r>
            <a:r>
              <a:rPr lang="en-US" dirty="0" err="1"/>
              <a:t>Jhadav</a:t>
            </a:r>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A6EC26-1668-BD3A-17FA-8DE0850109F7}"/>
              </a:ext>
            </a:extLst>
          </p:cNvPr>
          <p:cNvSpPr>
            <a:spLocks noGrp="1"/>
          </p:cNvSpPr>
          <p:nvPr>
            <p:ph type="pic" sz="quarter" idx="51"/>
          </p:nvPr>
        </p:nvSpPr>
        <p:spPr/>
      </p:sp>
      <p:sp>
        <p:nvSpPr>
          <p:cNvPr id="5" name="Title 4">
            <a:extLst>
              <a:ext uri="{FF2B5EF4-FFF2-40B4-BE49-F238E27FC236}">
                <a16:creationId xmlns:a16="http://schemas.microsoft.com/office/drawing/2014/main" id="{276DFC1D-EEA4-5C09-A496-E8F45B7247CD}"/>
              </a:ext>
            </a:extLst>
          </p:cNvPr>
          <p:cNvSpPr>
            <a:spLocks noGrp="1"/>
          </p:cNvSpPr>
          <p:nvPr>
            <p:ph type="title"/>
          </p:nvPr>
        </p:nvSpPr>
        <p:spPr>
          <a:xfrm>
            <a:off x="4709730" y="846238"/>
            <a:ext cx="7084705" cy="1449887"/>
          </a:xfrm>
        </p:spPr>
        <p:txBody>
          <a:bodyPr/>
          <a:lstStyle/>
          <a:p>
            <a:r>
              <a:rPr lang="en-IN" b="0" dirty="0">
                <a:solidFill>
                  <a:srgbClr val="D1D5DB"/>
                </a:solidFill>
                <a:latin typeface="Söhne"/>
              </a:rPr>
              <a:t>P</a:t>
            </a:r>
            <a:r>
              <a:rPr lang="en-IN" b="0" i="0" dirty="0">
                <a:solidFill>
                  <a:srgbClr val="D1D5DB"/>
                </a:solidFill>
                <a:effectLst/>
                <a:latin typeface="Söhne"/>
              </a:rPr>
              <a:t>erformance Evaluation metrics</a:t>
            </a:r>
            <a:endParaRPr lang="en-IN" dirty="0"/>
          </a:p>
        </p:txBody>
      </p:sp>
      <p:sp>
        <p:nvSpPr>
          <p:cNvPr id="4" name="Footer Placeholder 3">
            <a:extLst>
              <a:ext uri="{FF2B5EF4-FFF2-40B4-BE49-F238E27FC236}">
                <a16:creationId xmlns:a16="http://schemas.microsoft.com/office/drawing/2014/main" id="{E0BCB153-9F4F-25F0-0CBD-DA2160600150}"/>
              </a:ext>
            </a:extLst>
          </p:cNvPr>
          <p:cNvSpPr>
            <a:spLocks noGrp="1"/>
          </p:cNvSpPr>
          <p:nvPr>
            <p:ph type="ftr" sz="quarter" idx="4294967295"/>
          </p:nvPr>
        </p:nvSpPr>
        <p:spPr>
          <a:xfrm>
            <a:off x="0" y="6218238"/>
            <a:ext cx="4114800" cy="365125"/>
          </a:xfrm>
        </p:spPr>
        <p:txBody>
          <a:bodyPr/>
          <a:lstStyle/>
          <a:p>
            <a:r>
              <a:rPr lang="en-US" noProof="0"/>
              <a:t>Presentation Title</a:t>
            </a:r>
            <a:endParaRPr lang="en-US" noProof="0" dirty="0"/>
          </a:p>
        </p:txBody>
      </p:sp>
      <p:sp>
        <p:nvSpPr>
          <p:cNvPr id="12" name="TextBox 11">
            <a:extLst>
              <a:ext uri="{FF2B5EF4-FFF2-40B4-BE49-F238E27FC236}">
                <a16:creationId xmlns:a16="http://schemas.microsoft.com/office/drawing/2014/main" id="{60FE09C4-5971-BDA5-F509-FA1DBB8A2AFC}"/>
              </a:ext>
            </a:extLst>
          </p:cNvPr>
          <p:cNvSpPr txBox="1"/>
          <p:nvPr/>
        </p:nvSpPr>
        <p:spPr>
          <a:xfrm>
            <a:off x="4709730" y="2462456"/>
            <a:ext cx="6102626" cy="2585323"/>
          </a:xfrm>
          <a:prstGeom prst="rect">
            <a:avLst/>
          </a:prstGeom>
          <a:noFill/>
        </p:spPr>
        <p:txBody>
          <a:bodyPr wrap="square">
            <a:spAutoFit/>
          </a:bodyPr>
          <a:lstStyle/>
          <a:p>
            <a:pPr algn="l"/>
            <a:r>
              <a:rPr lang="en-US" b="0" i="0" dirty="0">
                <a:solidFill>
                  <a:srgbClr val="D1D5DB"/>
                </a:solidFill>
                <a:effectLst/>
                <a:latin typeface="Söhne"/>
              </a:rPr>
              <a:t>Accuracy, precision, recall, F1 score, AUC (Area Under the Curve), and ROC (Receiver Operating Characteristic) curve are performance metrics used to evaluate the performance of binary classification models.</a:t>
            </a:r>
          </a:p>
          <a:p>
            <a:pPr algn="l"/>
            <a:endParaRPr lang="en-US" dirty="0">
              <a:solidFill>
                <a:srgbClr val="D1D5DB"/>
              </a:solidFill>
              <a:latin typeface="Söhne"/>
            </a:endParaRPr>
          </a:p>
          <a:p>
            <a:pPr algn="l"/>
            <a:endParaRPr lang="en-US" b="0" i="0" dirty="0">
              <a:solidFill>
                <a:srgbClr val="D1D5DB"/>
              </a:solidFill>
              <a:effectLst/>
              <a:latin typeface="Söhne"/>
            </a:endParaRPr>
          </a:p>
          <a:p>
            <a:pPr algn="l"/>
            <a:r>
              <a:rPr lang="en-US" dirty="0">
                <a:solidFill>
                  <a:srgbClr val="D1D5DB"/>
                </a:solidFill>
                <a:latin typeface="Söhne"/>
              </a:rPr>
              <a:t>Each matric is explained in the upcoming slides.</a:t>
            </a:r>
            <a:endParaRPr lang="en-US" b="0" i="0" dirty="0">
              <a:solidFill>
                <a:srgbClr val="D1D5DB"/>
              </a:solidFill>
              <a:effectLst/>
              <a:latin typeface="Söhne"/>
            </a:endParaRPr>
          </a:p>
          <a:p>
            <a:br>
              <a:rPr lang="en-US" b="0" i="0" dirty="0">
                <a:solidFill>
                  <a:srgbClr val="D1D5DB"/>
                </a:solidFill>
                <a:effectLst/>
                <a:latin typeface="Söhne"/>
              </a:rPr>
            </a:br>
            <a:endParaRPr lang="en-IN" dirty="0"/>
          </a:p>
        </p:txBody>
      </p:sp>
    </p:spTree>
    <p:extLst>
      <p:ext uri="{BB962C8B-B14F-4D97-AF65-F5344CB8AC3E}">
        <p14:creationId xmlns:p14="http://schemas.microsoft.com/office/powerpoint/2010/main" val="120663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721538"/>
            <a:ext cx="10889796" cy="606794"/>
          </a:xfrm>
        </p:spPr>
        <p:txBody>
          <a:bodyPr/>
          <a:lstStyle/>
          <a:p>
            <a:r>
              <a:rPr lang="en-IN" dirty="0"/>
              <a:t>Accuracy</a:t>
            </a:r>
          </a:p>
        </p:txBody>
      </p:sp>
      <p:sp>
        <p:nvSpPr>
          <p:cNvPr id="6" name="TextBox 5">
            <a:extLst>
              <a:ext uri="{FF2B5EF4-FFF2-40B4-BE49-F238E27FC236}">
                <a16:creationId xmlns:a16="http://schemas.microsoft.com/office/drawing/2014/main" id="{7D658D9D-F6FF-715A-9816-429B23931F5C}"/>
              </a:ext>
            </a:extLst>
          </p:cNvPr>
          <p:cNvSpPr txBox="1"/>
          <p:nvPr/>
        </p:nvSpPr>
        <p:spPr>
          <a:xfrm>
            <a:off x="581709" y="1527315"/>
            <a:ext cx="9556204" cy="4247317"/>
          </a:xfrm>
          <a:prstGeom prst="rect">
            <a:avLst/>
          </a:prstGeom>
          <a:noFill/>
        </p:spPr>
        <p:txBody>
          <a:bodyPr wrap="square">
            <a:spAutoFit/>
          </a:bodyPr>
          <a:lstStyle/>
          <a:p>
            <a:pPr algn="just"/>
            <a:r>
              <a:rPr lang="en-US" b="0" i="0" dirty="0">
                <a:solidFill>
                  <a:srgbClr val="D1D5DB"/>
                </a:solidFill>
                <a:effectLst/>
                <a:latin typeface="Söhne"/>
              </a:rPr>
              <a:t>Accuracy is a performance metric used to evaluate the performance of a classification model. It represents the percentage of correctly classified instances over the total number of instances. In other words, it measures how often the model correctly predicts the correct class of an instance.</a:t>
            </a:r>
          </a:p>
          <a:p>
            <a:pPr algn="just"/>
            <a:r>
              <a:rPr lang="en-US" b="0" i="0" dirty="0">
                <a:solidFill>
                  <a:srgbClr val="D1D5DB"/>
                </a:solidFill>
                <a:effectLst/>
                <a:latin typeface="Söhne"/>
              </a:rPr>
              <a:t>For example, if a model correctly predicts the class of 90 out of 100 instances, the accuracy of the model is 90%. It is calculated as:</a:t>
            </a:r>
          </a:p>
          <a:p>
            <a:pPr algn="just"/>
            <a:endParaRPr lang="en-US" b="0" i="0" dirty="0">
              <a:solidFill>
                <a:srgbClr val="D1D5DB"/>
              </a:solidFill>
              <a:effectLst/>
              <a:latin typeface="Söhne"/>
            </a:endParaRPr>
          </a:p>
          <a:p>
            <a:pPr algn="just"/>
            <a:r>
              <a:rPr lang="en-US" dirty="0">
                <a:solidFill>
                  <a:srgbClr val="D1D5DB"/>
                </a:solidFill>
                <a:latin typeface="Söhne"/>
              </a:rPr>
              <a:t>A</a:t>
            </a:r>
            <a:r>
              <a:rPr lang="en-US" b="0" i="0" dirty="0">
                <a:solidFill>
                  <a:srgbClr val="D1D5DB"/>
                </a:solidFill>
                <a:effectLst/>
                <a:latin typeface="Söhne"/>
              </a:rPr>
              <a:t>ccuracy = (number of correctly classified instances) / (total number of instances)</a:t>
            </a:r>
          </a:p>
          <a:p>
            <a:pPr algn="just"/>
            <a:endParaRPr lang="en-US" b="0" i="0" dirty="0">
              <a:solidFill>
                <a:srgbClr val="D1D5DB"/>
              </a:solidFill>
              <a:effectLst/>
              <a:latin typeface="Söhne"/>
            </a:endParaRPr>
          </a:p>
          <a:p>
            <a:pPr algn="just"/>
            <a:r>
              <a:rPr lang="en-IN" b="0" i="0" dirty="0">
                <a:solidFill>
                  <a:srgbClr val="D1D5DB"/>
                </a:solidFill>
                <a:effectLst/>
                <a:latin typeface="Söhne"/>
              </a:rPr>
              <a:t>Number of Correctly Classified Instances = (True Positives + True Negatives) / (True Positives + False Positives + True Negatives + False Negatives)</a:t>
            </a:r>
            <a:endParaRPr lang="en-US" b="0" i="0" dirty="0">
              <a:solidFill>
                <a:srgbClr val="D1D5DB"/>
              </a:solidFill>
              <a:effectLst/>
              <a:latin typeface="Söhne"/>
            </a:endParaRPr>
          </a:p>
          <a:p>
            <a:pPr algn="just"/>
            <a:endParaRPr lang="en-US" b="0" i="0" dirty="0">
              <a:solidFill>
                <a:srgbClr val="D1D5DB"/>
              </a:solidFill>
              <a:effectLst/>
              <a:latin typeface="Söhne"/>
            </a:endParaRPr>
          </a:p>
          <a:p>
            <a:pPr algn="just"/>
            <a:r>
              <a:rPr lang="en-US" b="0" i="0" dirty="0">
                <a:solidFill>
                  <a:srgbClr val="D1D5DB"/>
                </a:solidFill>
                <a:effectLst/>
                <a:latin typeface="Söhne"/>
              </a:rPr>
              <a:t>While accuracy is a useful metric, it can be misleading in certain situations, especially when the dataset is imbalanced or when the cost of misclassification is not the same for all classes. In such cases, other performance metrics such as precision, recall, F1 score, AUC, and ROC curve may be more appropriate.</a:t>
            </a:r>
          </a:p>
        </p:txBody>
      </p:sp>
    </p:spTree>
    <p:extLst>
      <p:ext uri="{BB962C8B-B14F-4D97-AF65-F5344CB8AC3E}">
        <p14:creationId xmlns:p14="http://schemas.microsoft.com/office/powerpoint/2010/main" val="390449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721538"/>
            <a:ext cx="10889796" cy="606794"/>
          </a:xfrm>
        </p:spPr>
        <p:txBody>
          <a:bodyPr/>
          <a:lstStyle/>
          <a:p>
            <a:r>
              <a:rPr lang="en-IN" dirty="0"/>
              <a:t>Precision</a:t>
            </a:r>
          </a:p>
        </p:txBody>
      </p:sp>
      <p:sp>
        <p:nvSpPr>
          <p:cNvPr id="6" name="TextBox 5">
            <a:extLst>
              <a:ext uri="{FF2B5EF4-FFF2-40B4-BE49-F238E27FC236}">
                <a16:creationId xmlns:a16="http://schemas.microsoft.com/office/drawing/2014/main" id="{7D658D9D-F6FF-715A-9816-429B23931F5C}"/>
              </a:ext>
            </a:extLst>
          </p:cNvPr>
          <p:cNvSpPr txBox="1"/>
          <p:nvPr/>
        </p:nvSpPr>
        <p:spPr>
          <a:xfrm>
            <a:off x="581709" y="1527315"/>
            <a:ext cx="9556204" cy="4801314"/>
          </a:xfrm>
          <a:prstGeom prst="rect">
            <a:avLst/>
          </a:prstGeom>
          <a:noFill/>
        </p:spPr>
        <p:txBody>
          <a:bodyPr wrap="square">
            <a:spAutoFit/>
          </a:bodyPr>
          <a:lstStyle/>
          <a:p>
            <a:pPr algn="l"/>
            <a:r>
              <a:rPr lang="en-US" b="0" i="0" dirty="0">
                <a:solidFill>
                  <a:srgbClr val="D1D5DB"/>
                </a:solidFill>
                <a:effectLst/>
                <a:latin typeface="Söhne"/>
              </a:rPr>
              <a:t>Precision is a performance metric that measures the proportion of true positives (correctly identified instances) among all instances that are identified as positive by a classification model. In other words, precision quantifies the model's ability to correctly identify positive instances, without falsely labeling negative instances as positive.</a:t>
            </a:r>
          </a:p>
          <a:p>
            <a:pPr algn="l"/>
            <a:endParaRPr lang="en-US" b="0" i="0" dirty="0">
              <a:solidFill>
                <a:srgbClr val="D1D5DB"/>
              </a:solidFill>
              <a:effectLst/>
              <a:latin typeface="Söhne"/>
            </a:endParaRPr>
          </a:p>
          <a:p>
            <a:pPr algn="l"/>
            <a:r>
              <a:rPr lang="en-US" b="0" i="0" dirty="0">
                <a:solidFill>
                  <a:srgbClr val="D1D5DB"/>
                </a:solidFill>
                <a:effectLst/>
                <a:latin typeface="Söhne"/>
              </a:rPr>
              <a:t>Precision is particularly useful when the cost of a false positive is high, meaning that misclassifying a negative instance as positive can have severe consequences. For example, in a medical diagnosis context, a false positive may lead to unnecessary and potentially harmful treatments for a patient who does not actually have a disease. In such cases, a high precision model is preferred to minimize false positives.</a:t>
            </a:r>
          </a:p>
          <a:p>
            <a:pPr algn="l"/>
            <a:endParaRPr lang="en-US" b="0" i="0" dirty="0">
              <a:solidFill>
                <a:srgbClr val="D1D5DB"/>
              </a:solidFill>
              <a:effectLst/>
              <a:latin typeface="Söhne"/>
            </a:endParaRPr>
          </a:p>
          <a:p>
            <a:pPr algn="l"/>
            <a:r>
              <a:rPr lang="en-US" b="0" i="0" dirty="0">
                <a:solidFill>
                  <a:srgbClr val="D1D5DB"/>
                </a:solidFill>
                <a:effectLst/>
                <a:latin typeface="Söhne"/>
              </a:rPr>
              <a:t>Precision is calculated as the ratio of true positives (TP) to the sum of true positives and false positives (FP):</a:t>
            </a:r>
          </a:p>
          <a:p>
            <a:pPr algn="l"/>
            <a:r>
              <a:rPr lang="en-US" b="0" i="0" dirty="0">
                <a:solidFill>
                  <a:srgbClr val="D1D5DB"/>
                </a:solidFill>
                <a:effectLst/>
                <a:latin typeface="Söhne"/>
              </a:rPr>
              <a:t>Precision = TP / (TP + FP)</a:t>
            </a:r>
          </a:p>
          <a:p>
            <a:pPr algn="l"/>
            <a:endParaRPr lang="en-US" b="0" i="0" dirty="0">
              <a:solidFill>
                <a:srgbClr val="D1D5DB"/>
              </a:solidFill>
              <a:effectLst/>
              <a:latin typeface="Söhne"/>
            </a:endParaRPr>
          </a:p>
          <a:p>
            <a:pPr algn="just"/>
            <a:r>
              <a:rPr lang="en-US" b="0" i="0" dirty="0">
                <a:solidFill>
                  <a:srgbClr val="D1D5DB"/>
                </a:solidFill>
                <a:effectLst/>
                <a:latin typeface="Söhne"/>
              </a:rPr>
              <a:t>A perfect precision score of 1.0 indicates that all instances labeled as positive are actually positive, while a score of 0.0 means that none of the instances labeled as positive are actually positive.</a:t>
            </a:r>
          </a:p>
        </p:txBody>
      </p:sp>
    </p:spTree>
    <p:extLst>
      <p:ext uri="{BB962C8B-B14F-4D97-AF65-F5344CB8AC3E}">
        <p14:creationId xmlns:p14="http://schemas.microsoft.com/office/powerpoint/2010/main" val="5281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721538"/>
            <a:ext cx="10889796" cy="606794"/>
          </a:xfrm>
        </p:spPr>
        <p:txBody>
          <a:bodyPr/>
          <a:lstStyle/>
          <a:p>
            <a:r>
              <a:rPr lang="en-IN" dirty="0"/>
              <a:t>Recall</a:t>
            </a:r>
          </a:p>
        </p:txBody>
      </p:sp>
      <p:sp>
        <p:nvSpPr>
          <p:cNvPr id="6" name="TextBox 5">
            <a:extLst>
              <a:ext uri="{FF2B5EF4-FFF2-40B4-BE49-F238E27FC236}">
                <a16:creationId xmlns:a16="http://schemas.microsoft.com/office/drawing/2014/main" id="{7D658D9D-F6FF-715A-9816-429B23931F5C}"/>
              </a:ext>
            </a:extLst>
          </p:cNvPr>
          <p:cNvSpPr txBox="1"/>
          <p:nvPr/>
        </p:nvSpPr>
        <p:spPr>
          <a:xfrm>
            <a:off x="581709" y="1527315"/>
            <a:ext cx="9556204" cy="3416320"/>
          </a:xfrm>
          <a:prstGeom prst="rect">
            <a:avLst/>
          </a:prstGeom>
          <a:noFill/>
        </p:spPr>
        <p:txBody>
          <a:bodyPr wrap="square">
            <a:spAutoFit/>
          </a:bodyPr>
          <a:lstStyle/>
          <a:p>
            <a:pPr algn="just"/>
            <a:r>
              <a:rPr lang="en-US" b="0" i="0" dirty="0">
                <a:solidFill>
                  <a:srgbClr val="D1D5DB"/>
                </a:solidFill>
                <a:effectLst/>
                <a:latin typeface="Söhne"/>
              </a:rPr>
              <a:t>Recall, also known as sensitivity, is a performance metric used in machine learning and classification problems that measures the proportion of actual positive instances that are correctly identified by the model. In other words, it is the ratio of true positives to the total number of actual positives.</a:t>
            </a:r>
          </a:p>
          <a:p>
            <a:pPr algn="just"/>
            <a:endParaRPr lang="en-US" b="0" i="0" dirty="0">
              <a:solidFill>
                <a:srgbClr val="D1D5DB"/>
              </a:solidFill>
              <a:effectLst/>
              <a:latin typeface="Söhne"/>
            </a:endParaRPr>
          </a:p>
          <a:p>
            <a:pPr algn="just"/>
            <a:r>
              <a:rPr lang="en-US" b="0" i="0" dirty="0">
                <a:solidFill>
                  <a:srgbClr val="D1D5DB"/>
                </a:solidFill>
                <a:effectLst/>
                <a:latin typeface="Söhne"/>
              </a:rPr>
              <a:t>Recall is particularly useful in scenarios where correctly identifying all positive instances is more important than minimizing false positives. For example, in a medical diagnosis task, correctly identifying all cases of a disease (true positives) is more critical than wrongly diagnosing a healthy person as having the disease (false positives).</a:t>
            </a:r>
          </a:p>
          <a:p>
            <a:pPr algn="just"/>
            <a:endParaRPr lang="en-US" b="0" i="0" dirty="0">
              <a:solidFill>
                <a:srgbClr val="D1D5DB"/>
              </a:solidFill>
              <a:effectLst/>
              <a:latin typeface="Söhne"/>
            </a:endParaRPr>
          </a:p>
          <a:p>
            <a:pPr algn="just"/>
            <a:r>
              <a:rPr lang="en-US" b="0" i="0" dirty="0">
                <a:solidFill>
                  <a:srgbClr val="D1D5DB"/>
                </a:solidFill>
                <a:effectLst/>
                <a:latin typeface="Söhne"/>
              </a:rPr>
              <a:t>Recall ranges from 0 to 1, where a value of 1 indicates perfect recall, meaning all actual positive instances were correctly identified by the model. Conversely, a recall of 0 indicates that the model failed to identify any actual positive instances correctly.</a:t>
            </a:r>
          </a:p>
        </p:txBody>
      </p:sp>
    </p:spTree>
    <p:extLst>
      <p:ext uri="{BB962C8B-B14F-4D97-AF65-F5344CB8AC3E}">
        <p14:creationId xmlns:p14="http://schemas.microsoft.com/office/powerpoint/2010/main" val="326090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721538"/>
            <a:ext cx="10889796" cy="606794"/>
          </a:xfrm>
        </p:spPr>
        <p:txBody>
          <a:bodyPr/>
          <a:lstStyle/>
          <a:p>
            <a:r>
              <a:rPr lang="en-IN" dirty="0"/>
              <a:t>F1-Score</a:t>
            </a:r>
          </a:p>
        </p:txBody>
      </p:sp>
      <p:sp>
        <p:nvSpPr>
          <p:cNvPr id="6" name="TextBox 5">
            <a:extLst>
              <a:ext uri="{FF2B5EF4-FFF2-40B4-BE49-F238E27FC236}">
                <a16:creationId xmlns:a16="http://schemas.microsoft.com/office/drawing/2014/main" id="{7D658D9D-F6FF-715A-9816-429B23931F5C}"/>
              </a:ext>
            </a:extLst>
          </p:cNvPr>
          <p:cNvSpPr txBox="1"/>
          <p:nvPr/>
        </p:nvSpPr>
        <p:spPr>
          <a:xfrm>
            <a:off x="581709" y="1527315"/>
            <a:ext cx="9556204" cy="3139321"/>
          </a:xfrm>
          <a:prstGeom prst="rect">
            <a:avLst/>
          </a:prstGeom>
          <a:noFill/>
        </p:spPr>
        <p:txBody>
          <a:bodyPr wrap="square">
            <a:spAutoFit/>
          </a:bodyPr>
          <a:lstStyle/>
          <a:p>
            <a:pPr algn="l"/>
            <a:r>
              <a:rPr lang="en-US" b="0" i="0" dirty="0">
                <a:solidFill>
                  <a:srgbClr val="D1D5DB"/>
                </a:solidFill>
                <a:effectLst/>
                <a:latin typeface="Söhne"/>
              </a:rPr>
              <a:t>The F1 score is a measure of a model's accuracy that combines both precision and recall into a single value. It is calculated as the harmonic mean of precision and recall, with values ranging from 0 to 1.</a:t>
            </a:r>
          </a:p>
          <a:p>
            <a:pPr algn="l"/>
            <a:r>
              <a:rPr lang="en-US" b="0" i="0" dirty="0">
                <a:solidFill>
                  <a:srgbClr val="D1D5DB"/>
                </a:solidFill>
                <a:effectLst/>
                <a:latin typeface="Söhne"/>
              </a:rPr>
              <a:t>The F1 score is particularly useful in cases where both precision and recall are important, such as in binary classification problems where the classes are imbalanced. </a:t>
            </a:r>
          </a:p>
          <a:p>
            <a:pPr algn="l"/>
            <a:endParaRPr lang="en-US" dirty="0">
              <a:solidFill>
                <a:srgbClr val="D1D5DB"/>
              </a:solidFill>
              <a:latin typeface="Söhne"/>
            </a:endParaRPr>
          </a:p>
          <a:p>
            <a:pPr algn="l"/>
            <a:r>
              <a:rPr lang="en-US" b="0" i="0" dirty="0">
                <a:solidFill>
                  <a:srgbClr val="D1D5DB"/>
                </a:solidFill>
                <a:effectLst/>
                <a:latin typeface="Söhne"/>
              </a:rPr>
              <a:t>It provides a balance between precision and recall, giving an overall evaluation of the model's performance. A higher F1 score indicates better performance, with a perfect score of 1 indicating that the model has perfect precision and recall.</a:t>
            </a:r>
          </a:p>
          <a:p>
            <a:pPr algn="l"/>
            <a:endParaRPr lang="en-US" b="0" i="0" dirty="0">
              <a:solidFill>
                <a:srgbClr val="D1D5DB"/>
              </a:solidFill>
              <a:effectLst/>
              <a:latin typeface="Söhne"/>
            </a:endParaRPr>
          </a:p>
          <a:p>
            <a:pPr algn="l"/>
            <a:r>
              <a:rPr lang="en-US" b="0" i="0" dirty="0">
                <a:solidFill>
                  <a:srgbClr val="D1D5DB"/>
                </a:solidFill>
                <a:effectLst/>
                <a:latin typeface="Söhne"/>
              </a:rPr>
              <a:t>The F1 score is calculated as:</a:t>
            </a:r>
          </a:p>
          <a:p>
            <a:pPr algn="l"/>
            <a:r>
              <a:rPr lang="en-US" b="0" i="0" dirty="0">
                <a:solidFill>
                  <a:srgbClr val="D1D5DB"/>
                </a:solidFill>
                <a:effectLst/>
                <a:latin typeface="Söhne"/>
              </a:rPr>
              <a:t>F1 score = 2 * (precision * recall) / (precision + recall)</a:t>
            </a:r>
          </a:p>
        </p:txBody>
      </p:sp>
    </p:spTree>
    <p:extLst>
      <p:ext uri="{BB962C8B-B14F-4D97-AF65-F5344CB8AC3E}">
        <p14:creationId xmlns:p14="http://schemas.microsoft.com/office/powerpoint/2010/main" val="262084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642025"/>
            <a:ext cx="10889796" cy="606794"/>
          </a:xfrm>
        </p:spPr>
        <p:txBody>
          <a:bodyPr/>
          <a:lstStyle/>
          <a:p>
            <a:r>
              <a:rPr lang="en-US" b="0" i="0" dirty="0">
                <a:solidFill>
                  <a:srgbClr val="D1D5DB"/>
                </a:solidFill>
                <a:effectLst/>
                <a:latin typeface="Söhne"/>
              </a:rPr>
              <a:t>AUC (Area Under the Curve)</a:t>
            </a:r>
            <a:endParaRPr lang="en-IN" dirty="0"/>
          </a:p>
        </p:txBody>
      </p:sp>
      <p:sp>
        <p:nvSpPr>
          <p:cNvPr id="6" name="TextBox 5">
            <a:extLst>
              <a:ext uri="{FF2B5EF4-FFF2-40B4-BE49-F238E27FC236}">
                <a16:creationId xmlns:a16="http://schemas.microsoft.com/office/drawing/2014/main" id="{7D658D9D-F6FF-715A-9816-429B23931F5C}"/>
              </a:ext>
            </a:extLst>
          </p:cNvPr>
          <p:cNvSpPr txBox="1"/>
          <p:nvPr/>
        </p:nvSpPr>
        <p:spPr>
          <a:xfrm>
            <a:off x="581709" y="1408045"/>
            <a:ext cx="9556204" cy="5078313"/>
          </a:xfrm>
          <a:prstGeom prst="rect">
            <a:avLst/>
          </a:prstGeom>
          <a:noFill/>
        </p:spPr>
        <p:txBody>
          <a:bodyPr wrap="square">
            <a:spAutoFit/>
          </a:bodyPr>
          <a:lstStyle/>
          <a:p>
            <a:pPr algn="just"/>
            <a:r>
              <a:rPr lang="en-US" b="0" i="0" dirty="0">
                <a:solidFill>
                  <a:srgbClr val="D1D5DB"/>
                </a:solidFill>
                <a:effectLst/>
                <a:latin typeface="Söhne"/>
              </a:rPr>
              <a:t>AUC (Area Under the Curve) is a performance metric that is commonly used in binary classification problems. It is used to evaluate the quality of a model's predictions and is calculated by computing the area under the Receiver Operating Characteristic (ROC) curve.</a:t>
            </a:r>
          </a:p>
          <a:p>
            <a:pPr algn="just"/>
            <a:endParaRPr lang="en-US" b="0" i="0" dirty="0">
              <a:solidFill>
                <a:srgbClr val="D1D5DB"/>
              </a:solidFill>
              <a:effectLst/>
              <a:latin typeface="Söhne"/>
            </a:endParaRPr>
          </a:p>
          <a:p>
            <a:pPr algn="just"/>
            <a:r>
              <a:rPr lang="en-US" b="0" i="0" dirty="0">
                <a:solidFill>
                  <a:srgbClr val="D1D5DB"/>
                </a:solidFill>
                <a:effectLst/>
                <a:latin typeface="Söhne"/>
              </a:rPr>
              <a:t>The ROC curve is a plot of the true positive rate (TPR) against the false positive rate (FPR) at various classification thresholds. The TPR represents the proportion of actual positive cases that are correctly classified as positive, while the FPR represents the proportion of actual negative cases that are incorrectly classified as positive.</a:t>
            </a:r>
          </a:p>
          <a:p>
            <a:pPr algn="just"/>
            <a:endParaRPr lang="en-US" b="0" i="0" dirty="0">
              <a:solidFill>
                <a:srgbClr val="D1D5DB"/>
              </a:solidFill>
              <a:effectLst/>
              <a:latin typeface="Söhne"/>
            </a:endParaRPr>
          </a:p>
          <a:p>
            <a:pPr algn="just"/>
            <a:r>
              <a:rPr lang="en-US" b="0" i="0" dirty="0">
                <a:solidFill>
                  <a:srgbClr val="D1D5DB"/>
                </a:solidFill>
                <a:effectLst/>
                <a:latin typeface="Söhne"/>
              </a:rPr>
              <a:t>The AUC ranges from 0 to 1, with a higher value indicating better performance. An AUC of 0.5 indicates random guessing, while an AUC of 1 indicates perfect classification. AUC is a useful metric when dealing with imbalanced datasets or when the cost of misclassification is not the same for all classes, as it provides an overall measure of model performance that is insensitive to class imbalance.</a:t>
            </a:r>
          </a:p>
          <a:p>
            <a:pPr algn="just"/>
            <a:endParaRPr lang="en-US" b="0" i="0" dirty="0">
              <a:solidFill>
                <a:srgbClr val="D1D5DB"/>
              </a:solidFill>
              <a:effectLst/>
              <a:latin typeface="Söhne"/>
            </a:endParaRPr>
          </a:p>
          <a:p>
            <a:pPr algn="just"/>
            <a:r>
              <a:rPr lang="en-US" b="0" i="0" dirty="0">
                <a:solidFill>
                  <a:srgbClr val="D1D5DB"/>
                </a:solidFill>
                <a:effectLst/>
                <a:latin typeface="Söhne"/>
              </a:rPr>
              <a:t>In summary, AUC is a widely used metric for evaluating the performance of binary classification models, providing a summary of the model's ability to distinguish between positive and negative classes at various classification thresholds.</a:t>
            </a:r>
          </a:p>
        </p:txBody>
      </p:sp>
    </p:spTree>
    <p:extLst>
      <p:ext uri="{BB962C8B-B14F-4D97-AF65-F5344CB8AC3E}">
        <p14:creationId xmlns:p14="http://schemas.microsoft.com/office/powerpoint/2010/main" val="352081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642025"/>
            <a:ext cx="10889796" cy="606794"/>
          </a:xfrm>
        </p:spPr>
        <p:txBody>
          <a:bodyPr/>
          <a:lstStyle/>
          <a:p>
            <a:r>
              <a:rPr lang="en-IN" b="0" i="0" dirty="0">
                <a:solidFill>
                  <a:srgbClr val="D1D5DB"/>
                </a:solidFill>
                <a:effectLst/>
                <a:latin typeface="Söhne"/>
              </a:rPr>
              <a:t>ROC (Receiver Operating Characteristic)</a:t>
            </a:r>
            <a:endParaRPr lang="en-IN" dirty="0"/>
          </a:p>
        </p:txBody>
      </p:sp>
      <p:sp>
        <p:nvSpPr>
          <p:cNvPr id="9" name="TextBox 8">
            <a:extLst>
              <a:ext uri="{FF2B5EF4-FFF2-40B4-BE49-F238E27FC236}">
                <a16:creationId xmlns:a16="http://schemas.microsoft.com/office/drawing/2014/main" id="{996474E9-D8E8-FDB9-7D6A-36871E1500CB}"/>
              </a:ext>
            </a:extLst>
          </p:cNvPr>
          <p:cNvSpPr txBox="1"/>
          <p:nvPr/>
        </p:nvSpPr>
        <p:spPr>
          <a:xfrm>
            <a:off x="581709" y="1355543"/>
            <a:ext cx="9329530" cy="5078313"/>
          </a:xfrm>
          <a:prstGeom prst="rect">
            <a:avLst/>
          </a:prstGeom>
          <a:noFill/>
        </p:spPr>
        <p:txBody>
          <a:bodyPr wrap="square">
            <a:spAutoFit/>
          </a:bodyPr>
          <a:lstStyle/>
          <a:p>
            <a:pPr algn="just"/>
            <a:r>
              <a:rPr lang="en-IN" dirty="0">
                <a:solidFill>
                  <a:schemeClr val="bg1"/>
                </a:solidFill>
                <a:latin typeface="Söhne"/>
              </a:rPr>
              <a:t>ROC (Receiver Operating Characteristic) curve is a graphical representation of the performance of a binary classification model, by plotting the true positive rate (TPR) against the false positive rate (FPR) at various classification thresholds. The TPR is also known as recall, sensitivity or hit rate, while the FPR is defined as 1 - specificity. </a:t>
            </a:r>
          </a:p>
          <a:p>
            <a:pPr algn="just"/>
            <a:endParaRPr lang="en-IN" dirty="0">
              <a:solidFill>
                <a:schemeClr val="bg1"/>
              </a:solidFill>
              <a:latin typeface="Söhne"/>
            </a:endParaRPr>
          </a:p>
          <a:p>
            <a:pPr algn="just"/>
            <a:r>
              <a:rPr lang="en-IN" dirty="0">
                <a:solidFill>
                  <a:schemeClr val="bg1"/>
                </a:solidFill>
                <a:latin typeface="Söhne"/>
              </a:rPr>
              <a:t>The ROC curve shows the trade-off between sensitivity and specificity for different threshold values. A random classifier will have an ROC curve that is a straight line at 45 degrees, while a perfect classifier will have an ROC curve that passes through the top left corner of the plot (TPR = 1, FPR = 0). The area under the ROC curve (AUC) is a commonly used metric to evaluate the overall performance of a binary classification model. The AUC ranges from 0 to 1, with higher values indicating better performance.</a:t>
            </a:r>
          </a:p>
          <a:p>
            <a:pPr algn="just"/>
            <a:endParaRPr lang="en-IN" dirty="0">
              <a:solidFill>
                <a:schemeClr val="bg1"/>
              </a:solidFill>
              <a:latin typeface="Söhne"/>
            </a:endParaRPr>
          </a:p>
          <a:p>
            <a:pPr algn="just"/>
            <a:r>
              <a:rPr lang="en-IN" dirty="0">
                <a:solidFill>
                  <a:schemeClr val="bg1"/>
                </a:solidFill>
                <a:latin typeface="Söhne"/>
              </a:rPr>
              <a:t>The ROC curve and AUC are useful for evaluating binary classification models in situations where the class distribution is imbalanced, and the cost of false positives and false negatives may differ. By varying the threshold for classification, the ROC curve allows for exploration of the trade-off between the two types of errors, and provides a visual representation of the model's performance. The AUC is a single number that summarizes the overall performance of the model across all possible threshold values.</a:t>
            </a:r>
          </a:p>
        </p:txBody>
      </p:sp>
    </p:spTree>
    <p:extLst>
      <p:ext uri="{BB962C8B-B14F-4D97-AF65-F5344CB8AC3E}">
        <p14:creationId xmlns:p14="http://schemas.microsoft.com/office/powerpoint/2010/main" val="421615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642025"/>
            <a:ext cx="10889796" cy="606794"/>
          </a:xfrm>
        </p:spPr>
        <p:txBody>
          <a:bodyPr/>
          <a:lstStyle/>
          <a:p>
            <a:r>
              <a:rPr lang="en-IN" b="0" dirty="0">
                <a:solidFill>
                  <a:srgbClr val="D1D5DB"/>
                </a:solidFill>
                <a:latin typeface="Söhne"/>
              </a:rPr>
              <a:t>Describing Data-Set</a:t>
            </a:r>
            <a:endParaRPr lang="en-IN" dirty="0"/>
          </a:p>
        </p:txBody>
      </p:sp>
      <p:pic>
        <p:nvPicPr>
          <p:cNvPr id="4" name="Picture 3">
            <a:extLst>
              <a:ext uri="{FF2B5EF4-FFF2-40B4-BE49-F238E27FC236}">
                <a16:creationId xmlns:a16="http://schemas.microsoft.com/office/drawing/2014/main" id="{00FD6AB1-3DCF-C49C-A9D5-CBCC73E0765B}"/>
              </a:ext>
            </a:extLst>
          </p:cNvPr>
          <p:cNvPicPr>
            <a:picLocks noChangeAspect="1"/>
          </p:cNvPicPr>
          <p:nvPr/>
        </p:nvPicPr>
        <p:blipFill>
          <a:blip r:embed="rId2"/>
          <a:stretch>
            <a:fillRect/>
          </a:stretch>
        </p:blipFill>
        <p:spPr>
          <a:xfrm>
            <a:off x="581709" y="1520361"/>
            <a:ext cx="9862358" cy="2964553"/>
          </a:xfrm>
          <a:prstGeom prst="rect">
            <a:avLst/>
          </a:prstGeom>
        </p:spPr>
      </p:pic>
    </p:spTree>
    <p:extLst>
      <p:ext uri="{BB962C8B-B14F-4D97-AF65-F5344CB8AC3E}">
        <p14:creationId xmlns:p14="http://schemas.microsoft.com/office/powerpoint/2010/main" val="11364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642025"/>
            <a:ext cx="10889796" cy="606794"/>
          </a:xfrm>
        </p:spPr>
        <p:txBody>
          <a:bodyPr/>
          <a:lstStyle/>
          <a:p>
            <a:r>
              <a:rPr lang="en-IN" b="0" dirty="0">
                <a:solidFill>
                  <a:srgbClr val="D1D5DB"/>
                </a:solidFill>
                <a:latin typeface="Söhne"/>
              </a:rPr>
              <a:t>Decision Tree Report</a:t>
            </a:r>
            <a:endParaRPr lang="en-IN" dirty="0"/>
          </a:p>
        </p:txBody>
      </p:sp>
      <p:pic>
        <p:nvPicPr>
          <p:cNvPr id="5" name="Picture 4">
            <a:extLst>
              <a:ext uri="{FF2B5EF4-FFF2-40B4-BE49-F238E27FC236}">
                <a16:creationId xmlns:a16="http://schemas.microsoft.com/office/drawing/2014/main" id="{CCD490FF-DFC9-ECC2-0638-0A99CCC1145B}"/>
              </a:ext>
            </a:extLst>
          </p:cNvPr>
          <p:cNvPicPr>
            <a:picLocks noChangeAspect="1"/>
          </p:cNvPicPr>
          <p:nvPr/>
        </p:nvPicPr>
        <p:blipFill>
          <a:blip r:embed="rId2"/>
          <a:stretch>
            <a:fillRect/>
          </a:stretch>
        </p:blipFill>
        <p:spPr>
          <a:xfrm>
            <a:off x="581709" y="1379223"/>
            <a:ext cx="5180462" cy="3624791"/>
          </a:xfrm>
          <a:prstGeom prst="rect">
            <a:avLst/>
          </a:prstGeom>
        </p:spPr>
      </p:pic>
      <p:sp>
        <p:nvSpPr>
          <p:cNvPr id="7" name="TextBox 6">
            <a:extLst>
              <a:ext uri="{FF2B5EF4-FFF2-40B4-BE49-F238E27FC236}">
                <a16:creationId xmlns:a16="http://schemas.microsoft.com/office/drawing/2014/main" id="{2E1A350B-25A5-7EF5-27F2-C77E24DC5704}"/>
              </a:ext>
            </a:extLst>
          </p:cNvPr>
          <p:cNvSpPr txBox="1"/>
          <p:nvPr/>
        </p:nvSpPr>
        <p:spPr>
          <a:xfrm>
            <a:off x="581709" y="5155824"/>
            <a:ext cx="4876800" cy="1200329"/>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Accuracy: 0.9062</a:t>
            </a: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Precision: 0.9253</a:t>
            </a: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Recall: 0.6260</a:t>
            </a: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F1 Score: 0.7468</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592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501847"/>
            <a:ext cx="10889796" cy="606794"/>
          </a:xfrm>
        </p:spPr>
        <p:txBody>
          <a:bodyPr/>
          <a:lstStyle/>
          <a:p>
            <a:r>
              <a:rPr lang="en-IN" b="0" dirty="0">
                <a:solidFill>
                  <a:srgbClr val="D1D5DB"/>
                </a:solidFill>
                <a:latin typeface="Söhne"/>
              </a:rPr>
              <a:t>Logistic Regression Report</a:t>
            </a:r>
            <a:endParaRPr lang="en-IN" dirty="0"/>
          </a:p>
        </p:txBody>
      </p:sp>
      <p:sp>
        <p:nvSpPr>
          <p:cNvPr id="7" name="TextBox 6">
            <a:extLst>
              <a:ext uri="{FF2B5EF4-FFF2-40B4-BE49-F238E27FC236}">
                <a16:creationId xmlns:a16="http://schemas.microsoft.com/office/drawing/2014/main" id="{2E1A350B-25A5-7EF5-27F2-C77E24DC5704}"/>
              </a:ext>
            </a:extLst>
          </p:cNvPr>
          <p:cNvSpPr txBox="1"/>
          <p:nvPr/>
        </p:nvSpPr>
        <p:spPr>
          <a:xfrm>
            <a:off x="581709" y="5155824"/>
            <a:ext cx="4876800" cy="1200329"/>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Accuracy: 0.7992</a:t>
            </a: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Precision: 0.7168</a:t>
            </a:r>
          </a:p>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Recall: 0.1501</a:t>
            </a: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F1 Score: 0.2482</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139DBD23-9321-EC64-FF72-52AD50C6ED3A}"/>
              </a:ext>
            </a:extLst>
          </p:cNvPr>
          <p:cNvPicPr>
            <a:picLocks noChangeAspect="1"/>
          </p:cNvPicPr>
          <p:nvPr/>
        </p:nvPicPr>
        <p:blipFill>
          <a:blip r:embed="rId2"/>
          <a:stretch>
            <a:fillRect/>
          </a:stretch>
        </p:blipFill>
        <p:spPr>
          <a:xfrm>
            <a:off x="720495" y="1269087"/>
            <a:ext cx="4301448" cy="3703325"/>
          </a:xfrm>
          <a:prstGeom prst="rect">
            <a:avLst/>
          </a:prstGeom>
        </p:spPr>
      </p:pic>
    </p:spTree>
    <p:extLst>
      <p:ext uri="{BB962C8B-B14F-4D97-AF65-F5344CB8AC3E}">
        <p14:creationId xmlns:p14="http://schemas.microsoft.com/office/powerpoint/2010/main" val="326727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solidFill>
                  <a:schemeClr val="accent2">
                    <a:lumMod val="60000"/>
                    <a:lumOff val="40000"/>
                  </a:schemeClr>
                </a:solidFill>
              </a:rPr>
              <a:t>AGENDA</a:t>
            </a:r>
            <a:endParaRPr lang="en-US" dirty="0">
              <a:solidFill>
                <a:schemeClr val="accent2">
                  <a:lumMod val="60000"/>
                  <a:lumOff val="40000"/>
                </a:schemeClr>
              </a:solidFill>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Components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230591" y="2822303"/>
            <a:ext cx="1914694" cy="1089194"/>
          </a:xfrm>
        </p:spPr>
        <p:txBody>
          <a:bodyPr/>
          <a:lstStyle/>
          <a:p>
            <a:r>
              <a:rPr lang="en-US" dirty="0"/>
              <a:t>Data 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ML Concepts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Prediction &amp;</a:t>
            </a:r>
          </a:p>
          <a:p>
            <a:r>
              <a:rPr lang="en-US" dirty="0"/>
              <a:t>Conclusion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877-A9FF-26C7-FA83-02FDFF932658}"/>
              </a:ext>
            </a:extLst>
          </p:cNvPr>
          <p:cNvSpPr>
            <a:spLocks noGrp="1"/>
          </p:cNvSpPr>
          <p:nvPr>
            <p:ph type="title"/>
          </p:nvPr>
        </p:nvSpPr>
        <p:spPr>
          <a:xfrm>
            <a:off x="581709" y="501847"/>
            <a:ext cx="10889796" cy="606794"/>
          </a:xfrm>
        </p:spPr>
        <p:txBody>
          <a:bodyPr/>
          <a:lstStyle/>
          <a:p>
            <a:r>
              <a:rPr lang="en-IN" b="0" dirty="0">
                <a:solidFill>
                  <a:srgbClr val="D1D5DB"/>
                </a:solidFill>
                <a:latin typeface="Söhne"/>
              </a:rPr>
              <a:t>Comparing Logistic Regression &amp; Decision Tree</a:t>
            </a:r>
            <a:endParaRPr lang="en-IN" dirty="0"/>
          </a:p>
        </p:txBody>
      </p:sp>
      <p:sp>
        <p:nvSpPr>
          <p:cNvPr id="7" name="TextBox 6">
            <a:extLst>
              <a:ext uri="{FF2B5EF4-FFF2-40B4-BE49-F238E27FC236}">
                <a16:creationId xmlns:a16="http://schemas.microsoft.com/office/drawing/2014/main" id="{2E1A350B-25A5-7EF5-27F2-C77E24DC5704}"/>
              </a:ext>
            </a:extLst>
          </p:cNvPr>
          <p:cNvSpPr txBox="1"/>
          <p:nvPr/>
        </p:nvSpPr>
        <p:spPr>
          <a:xfrm>
            <a:off x="581709" y="5155824"/>
            <a:ext cx="4876800" cy="646331"/>
          </a:xfrm>
          <a:prstGeom prst="rect">
            <a:avLst/>
          </a:prstGeom>
        </p:spPr>
        <p:txBody>
          <a:bodyPr wrap="square" rtlCol="0">
            <a:spAutoFit/>
          </a:bodyPr>
          <a:lstStyle/>
          <a:p>
            <a:pPr marL="0" indent="0" algn="just">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Decision Tree, (AUC) : 0.878</a:t>
            </a:r>
          </a:p>
          <a:p>
            <a:pPr marL="0" indent="0" algn="just">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Logistic Regression, (AUC) : 0.758</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92182788-212C-92B3-4BFA-BE63E00ADD30}"/>
              </a:ext>
            </a:extLst>
          </p:cNvPr>
          <p:cNvPicPr>
            <a:picLocks noChangeAspect="1"/>
          </p:cNvPicPr>
          <p:nvPr/>
        </p:nvPicPr>
        <p:blipFill>
          <a:blip r:embed="rId2"/>
          <a:stretch>
            <a:fillRect/>
          </a:stretch>
        </p:blipFill>
        <p:spPr>
          <a:xfrm>
            <a:off x="720495" y="1108641"/>
            <a:ext cx="5033287" cy="3979808"/>
          </a:xfrm>
          <a:prstGeom prst="rect">
            <a:avLst/>
          </a:prstGeom>
        </p:spPr>
      </p:pic>
    </p:spTree>
    <p:extLst>
      <p:ext uri="{BB962C8B-B14F-4D97-AF65-F5344CB8AC3E}">
        <p14:creationId xmlns:p14="http://schemas.microsoft.com/office/powerpoint/2010/main" val="176864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12379" y="568761"/>
            <a:ext cx="3994173" cy="2277580"/>
          </a:xfrm>
        </p:spPr>
        <p:txBody>
          <a:bodyPr/>
          <a:lstStyle/>
          <a:p>
            <a:r>
              <a:rPr lang="en-US" dirty="0"/>
              <a:t>How we get there</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zh-CN" altLang="en-US" sz="1200" u="none" strike="noStrike" kern="1200" cap="none" spc="0" normalizeH="0" baseline="0" noProof="0" dirty="0">
              <a:ln>
                <a:noFill/>
              </a:ln>
              <a:solidFill>
                <a:schemeClr val="bg1"/>
              </a:solidFill>
              <a:effectLst/>
              <a:uLnTx/>
              <a:uFillTx/>
            </a:endParaRPr>
          </a:p>
        </p:txBody>
      </p:sp>
      <p:sp>
        <p:nvSpPr>
          <p:cNvPr id="3" name="Picture Placeholder 2">
            <a:extLst>
              <a:ext uri="{FF2B5EF4-FFF2-40B4-BE49-F238E27FC236}">
                <a16:creationId xmlns:a16="http://schemas.microsoft.com/office/drawing/2014/main" id="{7C944949-B3C7-938A-7C2A-8C5AD18779DB}"/>
              </a:ext>
            </a:extLst>
          </p:cNvPr>
          <p:cNvSpPr>
            <a:spLocks noGrp="1"/>
          </p:cNvSpPr>
          <p:nvPr>
            <p:ph type="pic" sz="quarter" idx="36"/>
          </p:nvPr>
        </p:nvSpPr>
        <p:spPr/>
      </p:sp>
      <p:sp>
        <p:nvSpPr>
          <p:cNvPr id="5" name="Picture Placeholder 4">
            <a:extLst>
              <a:ext uri="{FF2B5EF4-FFF2-40B4-BE49-F238E27FC236}">
                <a16:creationId xmlns:a16="http://schemas.microsoft.com/office/drawing/2014/main" id="{F617E1AB-4C20-7E30-8152-3CBF275EBF72}"/>
              </a:ext>
            </a:extLst>
          </p:cNvPr>
          <p:cNvSpPr>
            <a:spLocks noGrp="1"/>
          </p:cNvSpPr>
          <p:nvPr>
            <p:ph type="pic" sz="quarter" idx="37"/>
          </p:nvPr>
        </p:nvSpPr>
        <p:spPr/>
      </p:sp>
      <p:sp>
        <p:nvSpPr>
          <p:cNvPr id="7" name="Picture Placeholder 6">
            <a:extLst>
              <a:ext uri="{FF2B5EF4-FFF2-40B4-BE49-F238E27FC236}">
                <a16:creationId xmlns:a16="http://schemas.microsoft.com/office/drawing/2014/main" id="{EBB85A33-37EB-BEB8-EA70-CBCA7EB245C6}"/>
              </a:ext>
            </a:extLst>
          </p:cNvPr>
          <p:cNvSpPr>
            <a:spLocks noGrp="1"/>
          </p:cNvSpPr>
          <p:nvPr>
            <p:ph type="pic" sz="quarter" idx="38"/>
          </p:nvPr>
        </p:nvSpPr>
        <p:spPr/>
      </p:sp>
      <p:sp>
        <p:nvSpPr>
          <p:cNvPr id="17" name="Text Placeholder 16">
            <a:extLst>
              <a:ext uri="{FF2B5EF4-FFF2-40B4-BE49-F238E27FC236}">
                <a16:creationId xmlns:a16="http://schemas.microsoft.com/office/drawing/2014/main" id="{AB77B64B-F223-83E3-4768-0AD3DA60F580}"/>
              </a:ext>
            </a:extLst>
          </p:cNvPr>
          <p:cNvSpPr>
            <a:spLocks noGrp="1"/>
          </p:cNvSpPr>
          <p:nvPr>
            <p:ph type="body" sz="quarter" idx="35"/>
          </p:nvPr>
        </p:nvSpPr>
        <p:spPr/>
        <p:txBody>
          <a:bodyPr/>
          <a:lstStyle/>
          <a:p>
            <a:endParaRPr lang="en-IN"/>
          </a:p>
        </p:txBody>
      </p:sp>
      <p:sp>
        <p:nvSpPr>
          <p:cNvPr id="19" name="Text Placeholder 18">
            <a:extLst>
              <a:ext uri="{FF2B5EF4-FFF2-40B4-BE49-F238E27FC236}">
                <a16:creationId xmlns:a16="http://schemas.microsoft.com/office/drawing/2014/main" id="{D95AFCF9-2527-6DBC-B5A4-B6239A94553E}"/>
              </a:ext>
            </a:extLst>
          </p:cNvPr>
          <p:cNvSpPr>
            <a:spLocks noGrp="1"/>
          </p:cNvSpPr>
          <p:nvPr>
            <p:ph type="body" sz="quarter" idx="31"/>
          </p:nvPr>
        </p:nvSpPr>
        <p:spPr/>
        <p:txBody>
          <a:bodyPr/>
          <a:lstStyle/>
          <a:p>
            <a:endParaRPr lang="en-IN"/>
          </a:p>
        </p:txBody>
      </p:sp>
    </p:spTree>
    <p:extLst>
      <p:ext uri="{BB962C8B-B14F-4D97-AF65-F5344CB8AC3E}">
        <p14:creationId xmlns:p14="http://schemas.microsoft.com/office/powerpoint/2010/main" val="25197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415753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2046514"/>
            <a:ext cx="5055698" cy="982587"/>
          </a:xfrm>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9027" y="3233530"/>
            <a:ext cx="5585974" cy="1974236"/>
          </a:xfrm>
        </p:spPr>
        <p:txBody>
          <a:bodyPr/>
          <a:lstStyle/>
          <a:p>
            <a:pPr algn="just"/>
            <a:r>
              <a:rPr lang="en-US" dirty="0"/>
              <a:t>Credit risk modeling helps financial institutions assess the risk of default on loans and credit products. It uses statistical and qualitative models to evaluate a borrower's creditworthiness and helps institutions make informed lending decisions. This improves credit risk management and reduces losses from default, playing a crucial role in the efficient functioning of financial markets.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29832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863757" y="1751536"/>
            <a:ext cx="5746533" cy="3098760"/>
          </a:xfrm>
        </p:spPr>
        <p:txBody>
          <a:bodyPr/>
          <a:lstStyle/>
          <a:p>
            <a:pPr rtl="0">
              <a:spcBef>
                <a:spcPts val="0"/>
              </a:spcBef>
              <a:spcAft>
                <a:spcPts val="0"/>
              </a:spcAft>
            </a:pPr>
            <a:r>
              <a:rPr lang="en-IN" sz="3600" b="0" dirty="0"/>
              <a:t>1. Probability of Default</a:t>
            </a:r>
            <a:br>
              <a:rPr lang="en-IN" sz="3600" b="0" dirty="0"/>
            </a:br>
            <a:r>
              <a:rPr lang="en-IN" sz="3600" b="0" dirty="0"/>
              <a:t>2. Loss Given Default</a:t>
            </a:r>
            <a:br>
              <a:rPr lang="en-IN" sz="3600" b="0" dirty="0"/>
            </a:br>
            <a:r>
              <a:rPr lang="en-IN" sz="3600" b="0" dirty="0"/>
              <a:t>3. Exposure of Default</a:t>
            </a:r>
            <a:endParaRPr lang="en-US" sz="36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855408" y="2863934"/>
            <a:ext cx="2438295" cy="1130132"/>
          </a:xfrm>
        </p:spPr>
        <p:txBody>
          <a:bodyPr/>
          <a:lstStyle/>
          <a:p>
            <a:r>
              <a:rPr lang="en-US" dirty="0"/>
              <a:t>Components For credit risk </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245059600"/>
              </p:ext>
            </p:extLst>
          </p:nvPr>
        </p:nvGraphicFramePr>
        <p:xfrm>
          <a:off x="581025" y="1614488"/>
          <a:ext cx="10890250" cy="2376000"/>
        </p:xfrm>
        <a:graphic>
          <a:graphicData uri="http://schemas.openxmlformats.org/drawingml/2006/table">
            <a:tbl>
              <a:tblPr firstRow="1" bandRow="1">
                <a:tableStyleId>{5C22544A-7EE6-4342-B048-85BDC9FD1C3A}</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lt1"/>
                          </a:solidFill>
                          <a:latin typeface="+mn-lt"/>
                          <a:ea typeface="+mn-ea"/>
                          <a:cs typeface="+mn-cs"/>
                        </a:rPr>
                        <a:t>Time period</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B2B</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Supply chain</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ROI</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a:r>
                        <a:rPr lang="en-US" b="0" dirty="0">
                          <a:latin typeface="+mn-lt"/>
                        </a:rPr>
                        <a:t>E-commerce</a:t>
                      </a:r>
                      <a:endParaRPr lang="en-US"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extLst>
                  <a:ext uri="{0D108BD9-81ED-4DB2-BD59-A6C34878D82A}">
                    <a16:rowId xmlns:a16="http://schemas.microsoft.com/office/drawing/2014/main" val="704343578"/>
                  </a:ext>
                </a:extLst>
              </a:tr>
              <a:tr h="475200">
                <a:tc>
                  <a:txBody>
                    <a:bodyPr/>
                    <a:lstStyle/>
                    <a:p>
                      <a:pPr algn="ctr"/>
                      <a:r>
                        <a:rPr lang="en-US" b="0" dirty="0">
                          <a:solidFill>
                            <a:schemeClr val="bg1"/>
                          </a:solidFill>
                          <a:latin typeface="+mn-lt"/>
                        </a:rPr>
                        <a:t>Q1</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extLst>
                  <a:ext uri="{0D108BD9-81ED-4DB2-BD59-A6C34878D82A}">
                    <a16:rowId xmlns:a16="http://schemas.microsoft.com/office/drawing/2014/main" val="322234691"/>
                  </a:ext>
                </a:extLst>
              </a:tr>
              <a:tr h="475200">
                <a:tc>
                  <a:txBody>
                    <a:bodyPr/>
                    <a:lstStyle/>
                    <a:p>
                      <a:pPr algn="ctr"/>
                      <a:r>
                        <a:rPr lang="en-US" b="0" dirty="0">
                          <a:solidFill>
                            <a:schemeClr val="bg1"/>
                          </a:solidFill>
                          <a:latin typeface="+mn-lt"/>
                        </a:rPr>
                        <a:t>Q2</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extLst>
                  <a:ext uri="{0D108BD9-81ED-4DB2-BD59-A6C34878D82A}">
                    <a16:rowId xmlns:a16="http://schemas.microsoft.com/office/drawing/2014/main" val="3315783827"/>
                  </a:ext>
                </a:extLst>
              </a:tr>
              <a:tr h="475200">
                <a:tc>
                  <a:txBody>
                    <a:bodyPr/>
                    <a:lstStyle/>
                    <a:p>
                      <a:pPr algn="ctr"/>
                      <a:r>
                        <a:rPr lang="en-US" b="0" dirty="0">
                          <a:solidFill>
                            <a:schemeClr val="bg1"/>
                          </a:solidFill>
                          <a:latin typeface="+mn-lt"/>
                        </a:rPr>
                        <a:t>Q3</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extLst>
                  <a:ext uri="{0D108BD9-81ED-4DB2-BD59-A6C34878D82A}">
                    <a16:rowId xmlns:a16="http://schemas.microsoft.com/office/drawing/2014/main" val="707436735"/>
                  </a:ext>
                </a:extLst>
              </a:tr>
              <a:tr h="475200">
                <a:tc>
                  <a:txBody>
                    <a:bodyPr/>
                    <a:lstStyle/>
                    <a:p>
                      <a:pPr algn="ctr"/>
                      <a:r>
                        <a:rPr lang="en-US" b="0" dirty="0">
                          <a:solidFill>
                            <a:schemeClr val="bg1"/>
                          </a:solidFill>
                          <a:latin typeface="+mn-lt"/>
                        </a:rPr>
                        <a:t>Q4</a:t>
                      </a:r>
                      <a:endParaRPr lang="en-US"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a:r>
                        <a:rPr lang="en-US" b="0" i="0" dirty="0">
                          <a:solidFill>
                            <a:schemeClr val="bg1"/>
                          </a:solidFill>
                          <a:latin typeface="Posterama" panose="020B0504020200020000"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extLst>
                  <a:ext uri="{0D108BD9-81ED-4DB2-BD59-A6C34878D82A}">
                    <a16:rowId xmlns:a16="http://schemas.microsoft.com/office/drawing/2014/main" val="2008827937"/>
                  </a:ext>
                </a:extLst>
              </a:tr>
            </a:tbl>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856195"/>
            <a:ext cx="4518122" cy="1688906"/>
          </a:xfrm>
        </p:spPr>
        <p:txBody>
          <a:bodyPr/>
          <a:lstStyle/>
          <a:p>
            <a:r>
              <a:rPr lang="en-US" dirty="0"/>
              <a:t>1. Linear Regression </a:t>
            </a:r>
            <a:br>
              <a:rPr lang="en-US" dirty="0"/>
            </a:br>
            <a:r>
              <a:rPr lang="en-US" dirty="0"/>
              <a:t>2. Decision Tree Model</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noProof="0"/>
              <a:t>Presentation Title</a:t>
            </a:r>
            <a:endParaRPr lang="en-US" noProof="0" dirty="0"/>
          </a:p>
        </p:txBody>
      </p:sp>
      <p:sp>
        <p:nvSpPr>
          <p:cNvPr id="10" name="TextBox 9">
            <a:extLst>
              <a:ext uri="{FF2B5EF4-FFF2-40B4-BE49-F238E27FC236}">
                <a16:creationId xmlns:a16="http://schemas.microsoft.com/office/drawing/2014/main" id="{677AE7CD-6CC4-4E68-83FF-CE6B040B39E0}"/>
              </a:ext>
            </a:extLst>
          </p:cNvPr>
          <p:cNvSpPr txBox="1"/>
          <p:nvPr/>
        </p:nvSpPr>
        <p:spPr>
          <a:xfrm>
            <a:off x="1249945" y="2849216"/>
            <a:ext cx="2584174" cy="461665"/>
          </a:xfrm>
          <a:prstGeom prst="rect">
            <a:avLst/>
          </a:prstGeom>
        </p:spPr>
        <p:txBody>
          <a:bodyPr wrap="square" rtlCol="0">
            <a:spAutoFit/>
          </a:bodyPr>
          <a:lstStyle/>
          <a:p>
            <a:pPr marL="0" indent="0" algn="ctr">
              <a:lnSpc>
                <a:spcPct val="100000"/>
              </a:lnSpc>
              <a:spcBef>
                <a:spcPts val="0"/>
              </a:spcBef>
              <a:buFontTx/>
              <a:buNone/>
            </a:pPr>
            <a:r>
              <a:rPr lang="en-IN" sz="2400" dirty="0">
                <a:solidFill>
                  <a:prstClr val="white"/>
                </a:solidFill>
                <a:latin typeface="Posterama" panose="020B0504020200020000" pitchFamily="34" charset="0"/>
                <a:ea typeface="微软雅黑"/>
                <a:cs typeface="Posterama" panose="020B0504020200020000" pitchFamily="34" charset="0"/>
              </a:rPr>
              <a:t>DATA ANALYSIS</a:t>
            </a:r>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376090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50704" y="352409"/>
            <a:ext cx="6599429" cy="1325563"/>
          </a:xfrm>
        </p:spPr>
        <p:txBody>
          <a:bodyPr/>
          <a:lstStyle/>
          <a:p>
            <a:r>
              <a:rPr lang="en-US" dirty="0"/>
              <a:t>ML Algorithm Concepts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669974" y="1677972"/>
            <a:ext cx="2653545" cy="555962"/>
          </a:xfrm>
        </p:spPr>
        <p:txBody>
          <a:bodyPr/>
          <a:lstStyle/>
          <a:p>
            <a:r>
              <a:rPr lang="en-US" sz="2400" dirty="0"/>
              <a:t>1. Decision Tree</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669974" y="2261862"/>
            <a:ext cx="6599429" cy="2731051"/>
          </a:xfrm>
        </p:spPr>
        <p:txBody>
          <a:bodyPr/>
          <a:lstStyle/>
          <a:p>
            <a:pPr algn="just"/>
            <a:r>
              <a:rPr lang="en-US" sz="1800" b="0" i="0" dirty="0">
                <a:solidFill>
                  <a:srgbClr val="D1D5DB"/>
                </a:solidFill>
                <a:effectLst/>
                <a:latin typeface="Söhne"/>
              </a:rPr>
              <a:t>Decision tree is a supervised machine learning algorithm used for classification and regression tasks. It is a tree-like model where each internal node represents a test on a feature, each branch represents the outcome of the test, and each leaf node represents a class label or a numeric value. The decision tree algorithm recursively partitions the data based on the most significant attributes and builds a tree that can be used for prediction.</a:t>
            </a:r>
          </a:p>
          <a:p>
            <a:pPr algn="just"/>
            <a:endParaRPr lang="en-US" sz="1800" b="0" i="0" dirty="0">
              <a:solidFill>
                <a:srgbClr val="D1D5DB"/>
              </a:solidFill>
              <a:effectLst/>
              <a:latin typeface="Söhne"/>
            </a:endParaRPr>
          </a:p>
          <a:p>
            <a:pPr algn="just"/>
            <a:r>
              <a:rPr lang="en-US" sz="1800" b="0" i="0" dirty="0">
                <a:solidFill>
                  <a:srgbClr val="D1D5DB"/>
                </a:solidFill>
                <a:effectLst/>
                <a:latin typeface="Söhne"/>
              </a:rPr>
              <a:t>In classification problems, the decision tree algorithm aims to maximize the information gain at each split, which is a measure of the amount of uncertainty in the data that is removed after the split</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9BAA-40F8-2A90-DD1D-0277715DA3AC}"/>
              </a:ext>
            </a:extLst>
          </p:cNvPr>
          <p:cNvSpPr>
            <a:spLocks noGrp="1"/>
          </p:cNvSpPr>
          <p:nvPr>
            <p:ph type="title"/>
          </p:nvPr>
        </p:nvSpPr>
        <p:spPr>
          <a:xfrm>
            <a:off x="581709" y="721538"/>
            <a:ext cx="10889796" cy="616932"/>
          </a:xfrm>
        </p:spPr>
        <p:txBody>
          <a:bodyPr/>
          <a:lstStyle/>
          <a:p>
            <a:r>
              <a:rPr lang="en-IN" dirty="0"/>
              <a:t>2. Logistic Regression</a:t>
            </a:r>
          </a:p>
        </p:txBody>
      </p:sp>
      <p:sp>
        <p:nvSpPr>
          <p:cNvPr id="8" name="TextBox 7">
            <a:extLst>
              <a:ext uri="{FF2B5EF4-FFF2-40B4-BE49-F238E27FC236}">
                <a16:creationId xmlns:a16="http://schemas.microsoft.com/office/drawing/2014/main" id="{D88B4E2A-5B5C-3EF5-2470-5BEFFAF5A9DB}"/>
              </a:ext>
            </a:extLst>
          </p:cNvPr>
          <p:cNvSpPr txBox="1"/>
          <p:nvPr/>
        </p:nvSpPr>
        <p:spPr>
          <a:xfrm>
            <a:off x="581709" y="1592280"/>
            <a:ext cx="9423682" cy="2862322"/>
          </a:xfrm>
          <a:prstGeom prst="rect">
            <a:avLst/>
          </a:prstGeom>
          <a:noFill/>
        </p:spPr>
        <p:txBody>
          <a:bodyPr wrap="square">
            <a:spAutoFit/>
          </a:bodyPr>
          <a:lstStyle/>
          <a:p>
            <a:pPr algn="just"/>
            <a:r>
              <a:rPr lang="en-US" b="0" i="0" dirty="0">
                <a:solidFill>
                  <a:srgbClr val="D1D5DB"/>
                </a:solidFill>
                <a:effectLst/>
                <a:latin typeface="Söhne"/>
              </a:rPr>
              <a:t>Logistic regression is a statistical method used to analyze the relationship between a binary dependent variable (outcome variable) and one or more independent variables (predictors). It is widely used in various fields, including economics, medicine, social sciences, and finance. The method estimates the probability of the occurrence of the dependent variable, given the values of the independent variables. </a:t>
            </a:r>
          </a:p>
          <a:p>
            <a:pPr algn="just"/>
            <a:endParaRPr lang="en-US" dirty="0">
              <a:solidFill>
                <a:srgbClr val="D1D5DB"/>
              </a:solidFill>
              <a:latin typeface="Söhne"/>
            </a:endParaRPr>
          </a:p>
          <a:p>
            <a:pPr algn="just"/>
            <a:r>
              <a:rPr lang="en-US" b="0" i="0" dirty="0">
                <a:solidFill>
                  <a:srgbClr val="D1D5DB"/>
                </a:solidFill>
                <a:effectLst/>
                <a:latin typeface="Söhne"/>
              </a:rPr>
              <a:t>Logistic regression is a type of regression analysis that is specifically designed to model the relationship between a binary dependent variable and one or more independent variables. The goal of logistic regression is to find the best-fitting model that accurately predicts the probability of the dependent variable taking on one of the two possible values (usually 0 or 1).</a:t>
            </a:r>
            <a:endParaRPr lang="en-IN" dirty="0"/>
          </a:p>
        </p:txBody>
      </p:sp>
    </p:spTree>
    <p:extLst>
      <p:ext uri="{BB962C8B-B14F-4D97-AF65-F5344CB8AC3E}">
        <p14:creationId xmlns:p14="http://schemas.microsoft.com/office/powerpoint/2010/main" val="1035963096"/>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148</TotalTime>
  <Words>1769</Words>
  <Application>Microsoft Office PowerPoint</Application>
  <PresentationFormat>Widescreen</PresentationFormat>
  <Paragraphs>161</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DengXian</vt:lpstr>
      <vt:lpstr>Abadi</vt:lpstr>
      <vt:lpstr>Arial</vt:lpstr>
      <vt:lpstr>Calibri</vt:lpstr>
      <vt:lpstr>Posterama</vt:lpstr>
      <vt:lpstr>Posterama Text Black</vt:lpstr>
      <vt:lpstr>Posterama Text SemiBold</vt:lpstr>
      <vt:lpstr>Söhne</vt:lpstr>
      <vt:lpstr>Office 主题​​</vt:lpstr>
      <vt:lpstr>Credit Risk Modeling</vt:lpstr>
      <vt:lpstr>AGENDA</vt:lpstr>
      <vt:lpstr>Introduction</vt:lpstr>
      <vt:lpstr>1. Probability of Default 2. Loss Given Default 3. Exposure of Default</vt:lpstr>
      <vt:lpstr>Areas of growth</vt:lpstr>
      <vt:lpstr>1. Linear Regression  2. Decision Tree Model</vt:lpstr>
      <vt:lpstr>Timeline</vt:lpstr>
      <vt:lpstr>ML Algorithm Concepts</vt:lpstr>
      <vt:lpstr>2. Logistic Regression</vt:lpstr>
      <vt:lpstr>Performance Evaluation metrics</vt:lpstr>
      <vt:lpstr>Accuracy</vt:lpstr>
      <vt:lpstr>Precision</vt:lpstr>
      <vt:lpstr>Recall</vt:lpstr>
      <vt:lpstr>F1-Score</vt:lpstr>
      <vt:lpstr>AUC (Area Under the Curve)</vt:lpstr>
      <vt:lpstr>ROC (Receiver Operating Characteristic)</vt:lpstr>
      <vt:lpstr>Describing Data-Set</vt:lpstr>
      <vt:lpstr>Decision Tree Report</vt:lpstr>
      <vt:lpstr>Logistic Regression Report</vt:lpstr>
      <vt:lpstr>Comparing Logistic Regression &amp; Decision Tree</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Modeling</dc:title>
  <dc:creator>Swara Vedak</dc:creator>
  <cp:lastModifiedBy>Swara Vedak</cp:lastModifiedBy>
  <cp:revision>2</cp:revision>
  <dcterms:created xsi:type="dcterms:W3CDTF">2023-04-29T05:37:00Z</dcterms:created>
  <dcterms:modified xsi:type="dcterms:W3CDTF">2023-04-29T08:05:08Z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